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5" r:id="rId5"/>
    <p:sldId id="259" r:id="rId6"/>
    <p:sldId id="266" r:id="rId7"/>
    <p:sldId id="267" r:id="rId8"/>
    <p:sldId id="262" r:id="rId9"/>
    <p:sldId id="263" r:id="rId10"/>
    <p:sldId id="260" r:id="rId11"/>
    <p:sldId id="268" r:id="rId12"/>
    <p:sldId id="271" r:id="rId13"/>
    <p:sldId id="261" r:id="rId14"/>
    <p:sldId id="270" r:id="rId15"/>
    <p:sldId id="272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8007" autoAdjust="0"/>
  </p:normalViewPr>
  <p:slideViewPr>
    <p:cSldViewPr>
      <p:cViewPr>
        <p:scale>
          <a:sx n="110" d="100"/>
          <a:sy n="110" d="100"/>
        </p:scale>
        <p:origin x="-3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5C523-662F-4B70-844D-7FEB72372C4E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E182-A8C5-4730-B8C8-E1460B189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4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E182-A8C5-4730-B8C8-E1460B189A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7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E182-A8C5-4730-B8C8-E1460B189A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6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E8F4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pasb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283574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Асбестовский муниципальный фонд поддержки малого предпринимательства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Итоги деятельности в 2015 г. и перспективы в 2016 г.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4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51500"/>
              </p:ext>
            </p:extLst>
          </p:nvPr>
        </p:nvGraphicFramePr>
        <p:xfrm>
          <a:off x="395536" y="992801"/>
          <a:ext cx="8424936" cy="532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0906"/>
                <a:gridCol w="2864030"/>
              </a:tblGrid>
              <a:tr h="35867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</a:tr>
              <a:tr h="6327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Обучение СМП по теме «Эффективные коммуникации в деловом взаимодействии».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Приняли участие 18 СМСП*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12852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Виртуальная выставка на инвестиционном портале Асбестовского городского округа asbestinvest.ru. На портале создан раздел «Местный бизнес»,  где в форме электронного каталога размещаются карточки с информацией  об участниках.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Приняли участие 7 СМСП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635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Предоставление консультаций субъектам малого и среднего предпринимательства.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Консультации оказаны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71 СМСП</a:t>
                      </a:r>
                      <a:endParaRPr lang="ru-RU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  <a:tr h="567894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Размещение публикаций на сайте </a:t>
                      </a:r>
                      <a:r>
                        <a:rPr lang="ru-RU" sz="16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hlinkClick r:id="rId2"/>
                        </a:rPr>
                        <a:t>www.pmpasb.ru</a:t>
                      </a:r>
                      <a:endParaRPr lang="ru-RU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Размещено 82 публикации</a:t>
                      </a:r>
                      <a:endParaRPr lang="ru-RU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16202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Компенсация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 части затрат по оплате</a:t>
                      </a: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 коммунальных услуг бизнес-инкубатора, предоставление помещений Асбестовского бизнес-инкубатора субъектам малого предпринимательства.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Произведена компенсация части затрат по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 о</a:t>
                      </a: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плате коммунальных услуг бизнес-инкубатора на сумму 334,7 тыс. руб.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</a:rPr>
                        <a:t>Помещения предоставлены 26 СМСП</a:t>
                      </a:r>
                      <a:endParaRPr lang="ru-RU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9108"/>
            <a:ext cx="871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</a:rPr>
              <a:t>Реализация </a:t>
            </a:r>
            <a:r>
              <a:rPr lang="ru-RU" sz="2800" b="1" dirty="0" smtClean="0">
                <a:solidFill>
                  <a:schemeClr val="accent5"/>
                </a:solidFill>
              </a:rPr>
              <a:t>мероприятий </a:t>
            </a:r>
            <a:r>
              <a:rPr lang="ru-RU" sz="2800" b="1" dirty="0">
                <a:solidFill>
                  <a:schemeClr val="accent5"/>
                </a:solidFill>
              </a:rPr>
              <a:t>муниципальной программы поддержки </a:t>
            </a:r>
            <a:r>
              <a:rPr lang="ru-RU" sz="2800" b="1" dirty="0" smtClean="0">
                <a:solidFill>
                  <a:schemeClr val="accent5"/>
                </a:solidFill>
              </a:rPr>
              <a:t>предпринимательства в 2015 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19" y="6309320"/>
            <a:ext cx="543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Субъекты малого и среднего предпринимательства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5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42291" y="1412776"/>
            <a:ext cx="5400600" cy="5338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BACC6"/>
                </a:solidFill>
              </a:rPr>
              <a:t>Планируемые </a:t>
            </a:r>
            <a:r>
              <a:rPr lang="ru-RU" sz="2800" b="1" dirty="0">
                <a:solidFill>
                  <a:srgbClr val="4BACC6"/>
                </a:solidFill>
              </a:rPr>
              <a:t>направления деятельности </a:t>
            </a:r>
            <a:r>
              <a:rPr lang="ru-RU" sz="2800" b="1" dirty="0" smtClean="0">
                <a:solidFill>
                  <a:srgbClr val="4BACC6"/>
                </a:solidFill>
              </a:rPr>
              <a:t>Фонда в 2016 </a:t>
            </a:r>
            <a:r>
              <a:rPr lang="ru-RU" sz="2800" b="1" dirty="0">
                <a:solidFill>
                  <a:srgbClr val="4BACC6"/>
                </a:solidFill>
              </a:rPr>
              <a:t>году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13844" y="2765055"/>
            <a:ext cx="2175807" cy="2068746"/>
            <a:chOff x="3486211" y="2793559"/>
            <a:chExt cx="2175807" cy="2068746"/>
          </a:xfrm>
        </p:grpSpPr>
        <p:sp>
          <p:nvSpPr>
            <p:cNvPr id="6" name="Полилиния 5"/>
            <p:cNvSpPr/>
            <p:nvPr/>
          </p:nvSpPr>
          <p:spPr>
            <a:xfrm>
              <a:off x="3977282" y="3268464"/>
              <a:ext cx="1189434" cy="1189434"/>
            </a:xfrm>
            <a:custGeom>
              <a:avLst/>
              <a:gdLst>
                <a:gd name="connsiteX0" fmla="*/ 0 w 1189434"/>
                <a:gd name="connsiteY0" fmla="*/ 594717 h 1189434"/>
                <a:gd name="connsiteX1" fmla="*/ 594717 w 1189434"/>
                <a:gd name="connsiteY1" fmla="*/ 0 h 1189434"/>
                <a:gd name="connsiteX2" fmla="*/ 1189434 w 1189434"/>
                <a:gd name="connsiteY2" fmla="*/ 594717 h 1189434"/>
                <a:gd name="connsiteX3" fmla="*/ 594717 w 1189434"/>
                <a:gd name="connsiteY3" fmla="*/ 1189434 h 1189434"/>
                <a:gd name="connsiteX4" fmla="*/ 0 w 1189434"/>
                <a:gd name="connsiteY4" fmla="*/ 594717 h 11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434" h="1189434">
                  <a:moveTo>
                    <a:pt x="0" y="594717"/>
                  </a:moveTo>
                  <a:cubicBezTo>
                    <a:pt x="0" y="266264"/>
                    <a:pt x="266264" y="0"/>
                    <a:pt x="594717" y="0"/>
                  </a:cubicBezTo>
                  <a:cubicBezTo>
                    <a:pt x="923170" y="0"/>
                    <a:pt x="1189434" y="266264"/>
                    <a:pt x="1189434" y="594717"/>
                  </a:cubicBezTo>
                  <a:cubicBezTo>
                    <a:pt x="1189434" y="923170"/>
                    <a:pt x="923170" y="1189434"/>
                    <a:pt x="594717" y="1189434"/>
                  </a:cubicBezTo>
                  <a:cubicBezTo>
                    <a:pt x="266264" y="1189434"/>
                    <a:pt x="0" y="923170"/>
                    <a:pt x="0" y="5947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129" tIns="202129" rIns="202129" bIns="20212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  <p:sp>
          <p:nvSpPr>
            <p:cNvPr id="7" name="Полилиния 6"/>
            <p:cNvSpPr/>
            <p:nvPr/>
          </p:nvSpPr>
          <p:spPr>
            <a:xfrm rot="16200000">
              <a:off x="4386874" y="2776481"/>
              <a:ext cx="370251" cy="404407"/>
            </a:xfrm>
            <a:custGeom>
              <a:avLst/>
              <a:gdLst>
                <a:gd name="connsiteX0" fmla="*/ 0 w 252118"/>
                <a:gd name="connsiteY0" fmla="*/ 80881 h 404407"/>
                <a:gd name="connsiteX1" fmla="*/ 126059 w 252118"/>
                <a:gd name="connsiteY1" fmla="*/ 80881 h 404407"/>
                <a:gd name="connsiteX2" fmla="*/ 126059 w 252118"/>
                <a:gd name="connsiteY2" fmla="*/ 0 h 404407"/>
                <a:gd name="connsiteX3" fmla="*/ 252118 w 252118"/>
                <a:gd name="connsiteY3" fmla="*/ 202204 h 404407"/>
                <a:gd name="connsiteX4" fmla="*/ 126059 w 252118"/>
                <a:gd name="connsiteY4" fmla="*/ 404407 h 404407"/>
                <a:gd name="connsiteX5" fmla="*/ 126059 w 252118"/>
                <a:gd name="connsiteY5" fmla="*/ 323526 h 404407"/>
                <a:gd name="connsiteX6" fmla="*/ 0 w 252118"/>
                <a:gd name="connsiteY6" fmla="*/ 323526 h 404407"/>
                <a:gd name="connsiteX7" fmla="*/ 0 w 252118"/>
                <a:gd name="connsiteY7" fmla="*/ 80881 h 4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118" h="404407">
                  <a:moveTo>
                    <a:pt x="0" y="80881"/>
                  </a:moveTo>
                  <a:lnTo>
                    <a:pt x="126059" y="80881"/>
                  </a:lnTo>
                  <a:lnTo>
                    <a:pt x="126059" y="0"/>
                  </a:lnTo>
                  <a:lnTo>
                    <a:pt x="252118" y="202204"/>
                  </a:lnTo>
                  <a:lnTo>
                    <a:pt x="126059" y="404407"/>
                  </a:lnTo>
                  <a:lnTo>
                    <a:pt x="126059" y="323526"/>
                  </a:lnTo>
                  <a:lnTo>
                    <a:pt x="0" y="323526"/>
                  </a:lnTo>
                  <a:lnTo>
                    <a:pt x="0" y="808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0881" rIns="75636" bIns="808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9" name="Полилиния 8"/>
            <p:cNvSpPr/>
            <p:nvPr/>
          </p:nvSpPr>
          <p:spPr>
            <a:xfrm rot="531804">
              <a:off x="5270536" y="3908401"/>
              <a:ext cx="391482" cy="404407"/>
            </a:xfrm>
            <a:custGeom>
              <a:avLst/>
              <a:gdLst>
                <a:gd name="connsiteX0" fmla="*/ 0 w 252118"/>
                <a:gd name="connsiteY0" fmla="*/ 80881 h 404407"/>
                <a:gd name="connsiteX1" fmla="*/ 126059 w 252118"/>
                <a:gd name="connsiteY1" fmla="*/ 80881 h 404407"/>
                <a:gd name="connsiteX2" fmla="*/ 126059 w 252118"/>
                <a:gd name="connsiteY2" fmla="*/ 0 h 404407"/>
                <a:gd name="connsiteX3" fmla="*/ 252118 w 252118"/>
                <a:gd name="connsiteY3" fmla="*/ 202204 h 404407"/>
                <a:gd name="connsiteX4" fmla="*/ 126059 w 252118"/>
                <a:gd name="connsiteY4" fmla="*/ 404407 h 404407"/>
                <a:gd name="connsiteX5" fmla="*/ 126059 w 252118"/>
                <a:gd name="connsiteY5" fmla="*/ 323526 h 404407"/>
                <a:gd name="connsiteX6" fmla="*/ 0 w 252118"/>
                <a:gd name="connsiteY6" fmla="*/ 323526 h 404407"/>
                <a:gd name="connsiteX7" fmla="*/ 0 w 252118"/>
                <a:gd name="connsiteY7" fmla="*/ 80881 h 4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118" h="404407">
                  <a:moveTo>
                    <a:pt x="0" y="80881"/>
                  </a:moveTo>
                  <a:lnTo>
                    <a:pt x="126059" y="80881"/>
                  </a:lnTo>
                  <a:lnTo>
                    <a:pt x="126059" y="0"/>
                  </a:lnTo>
                  <a:lnTo>
                    <a:pt x="252118" y="202204"/>
                  </a:lnTo>
                  <a:lnTo>
                    <a:pt x="126059" y="404407"/>
                  </a:lnTo>
                  <a:lnTo>
                    <a:pt x="126059" y="323526"/>
                  </a:lnTo>
                  <a:lnTo>
                    <a:pt x="0" y="323526"/>
                  </a:lnTo>
                  <a:lnTo>
                    <a:pt x="0" y="808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0881" rIns="75635" bIns="8088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1" name="Полилиния 10"/>
            <p:cNvSpPr/>
            <p:nvPr/>
          </p:nvSpPr>
          <p:spPr>
            <a:xfrm rot="3128577">
              <a:off x="4829293" y="4458099"/>
              <a:ext cx="404004" cy="404407"/>
            </a:xfrm>
            <a:custGeom>
              <a:avLst/>
              <a:gdLst>
                <a:gd name="connsiteX0" fmla="*/ 0 w 252118"/>
                <a:gd name="connsiteY0" fmla="*/ 80881 h 404407"/>
                <a:gd name="connsiteX1" fmla="*/ 126059 w 252118"/>
                <a:gd name="connsiteY1" fmla="*/ 80881 h 404407"/>
                <a:gd name="connsiteX2" fmla="*/ 126059 w 252118"/>
                <a:gd name="connsiteY2" fmla="*/ 0 h 404407"/>
                <a:gd name="connsiteX3" fmla="*/ 252118 w 252118"/>
                <a:gd name="connsiteY3" fmla="*/ 202204 h 404407"/>
                <a:gd name="connsiteX4" fmla="*/ 126059 w 252118"/>
                <a:gd name="connsiteY4" fmla="*/ 404407 h 404407"/>
                <a:gd name="connsiteX5" fmla="*/ 126059 w 252118"/>
                <a:gd name="connsiteY5" fmla="*/ 323526 h 404407"/>
                <a:gd name="connsiteX6" fmla="*/ 0 w 252118"/>
                <a:gd name="connsiteY6" fmla="*/ 323526 h 404407"/>
                <a:gd name="connsiteX7" fmla="*/ 0 w 252118"/>
                <a:gd name="connsiteY7" fmla="*/ 80881 h 4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118" h="404407">
                  <a:moveTo>
                    <a:pt x="0" y="80881"/>
                  </a:moveTo>
                  <a:lnTo>
                    <a:pt x="126059" y="80881"/>
                  </a:lnTo>
                  <a:lnTo>
                    <a:pt x="126059" y="0"/>
                  </a:lnTo>
                  <a:lnTo>
                    <a:pt x="252118" y="202204"/>
                  </a:lnTo>
                  <a:lnTo>
                    <a:pt x="126059" y="404407"/>
                  </a:lnTo>
                  <a:lnTo>
                    <a:pt x="126059" y="323526"/>
                  </a:lnTo>
                  <a:lnTo>
                    <a:pt x="0" y="323526"/>
                  </a:lnTo>
                  <a:lnTo>
                    <a:pt x="0" y="808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80880" rIns="75634" bIns="80882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3" name="Полилиния 12"/>
            <p:cNvSpPr/>
            <p:nvPr/>
          </p:nvSpPr>
          <p:spPr>
            <a:xfrm rot="20906707">
              <a:off x="3486211" y="3909634"/>
              <a:ext cx="413042" cy="404408"/>
            </a:xfrm>
            <a:custGeom>
              <a:avLst/>
              <a:gdLst>
                <a:gd name="connsiteX0" fmla="*/ 0 w 252118"/>
                <a:gd name="connsiteY0" fmla="*/ 80881 h 404407"/>
                <a:gd name="connsiteX1" fmla="*/ 126059 w 252118"/>
                <a:gd name="connsiteY1" fmla="*/ 80881 h 404407"/>
                <a:gd name="connsiteX2" fmla="*/ 126059 w 252118"/>
                <a:gd name="connsiteY2" fmla="*/ 0 h 404407"/>
                <a:gd name="connsiteX3" fmla="*/ 252118 w 252118"/>
                <a:gd name="connsiteY3" fmla="*/ 202204 h 404407"/>
                <a:gd name="connsiteX4" fmla="*/ 126059 w 252118"/>
                <a:gd name="connsiteY4" fmla="*/ 404407 h 404407"/>
                <a:gd name="connsiteX5" fmla="*/ 126059 w 252118"/>
                <a:gd name="connsiteY5" fmla="*/ 323526 h 404407"/>
                <a:gd name="connsiteX6" fmla="*/ 0 w 252118"/>
                <a:gd name="connsiteY6" fmla="*/ 323526 h 404407"/>
                <a:gd name="connsiteX7" fmla="*/ 0 w 252118"/>
                <a:gd name="connsiteY7" fmla="*/ 80881 h 4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118" h="404407">
                  <a:moveTo>
                    <a:pt x="252117" y="323526"/>
                  </a:moveTo>
                  <a:lnTo>
                    <a:pt x="126059" y="323526"/>
                  </a:lnTo>
                  <a:lnTo>
                    <a:pt x="126059" y="404407"/>
                  </a:lnTo>
                  <a:lnTo>
                    <a:pt x="1" y="202203"/>
                  </a:lnTo>
                  <a:lnTo>
                    <a:pt x="126059" y="0"/>
                  </a:lnTo>
                  <a:lnTo>
                    <a:pt x="126059" y="80881"/>
                  </a:lnTo>
                  <a:lnTo>
                    <a:pt x="252117" y="80881"/>
                  </a:lnTo>
                  <a:lnTo>
                    <a:pt x="252117" y="32352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35" tIns="80882" rIns="1" bIns="8088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sp>
        <p:nvSpPr>
          <p:cNvPr id="19" name="Полилиния 18"/>
          <p:cNvSpPr/>
          <p:nvPr/>
        </p:nvSpPr>
        <p:spPr>
          <a:xfrm rot="19455464">
            <a:off x="5162569" y="3122148"/>
            <a:ext cx="380784" cy="404407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0881" rIns="75636" bIns="808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20" name="Полилиния 19"/>
          <p:cNvSpPr/>
          <p:nvPr/>
        </p:nvSpPr>
        <p:spPr>
          <a:xfrm rot="12926858">
            <a:off x="3671429" y="3128008"/>
            <a:ext cx="401647" cy="404407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0881" rIns="75636" bIns="808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21" name="Полилиния 20"/>
          <p:cNvSpPr/>
          <p:nvPr/>
        </p:nvSpPr>
        <p:spPr>
          <a:xfrm rot="6995840">
            <a:off x="4022401" y="4462942"/>
            <a:ext cx="400565" cy="404407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0881" rIns="75636" bIns="808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7748" y="819677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Информационная поддержка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96136" y="2038614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Пропаганда и популяризация предпринима-тельской деятельности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81718" y="2068411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Консалтинг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01836" y="5229200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Бизнес-инкубатор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2912" y="5229200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Реализация меропри-ятий Свердловского областного фонда поддержки предпринимательства</a:t>
            </a:r>
            <a:endParaRPr lang="ru-RU" sz="15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50895" y="3668915"/>
            <a:ext cx="2267199" cy="1358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Реализация меропри-ятий муниципальной программы поддержки предпринимательства</a:t>
            </a:r>
            <a:endParaRPr lang="ru-RU" sz="15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40152" y="3633450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Микрофинанси-рование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568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Мероприятия муниципальной программы поддержки предпринимательства, запланированные на 2016 год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Формирование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базы данных инвестиционных площадок, расположенных на территории муниципального образования </a:t>
            </a:r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Разработка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бизнес-планов, актуальных для территории муниципального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образования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Проведение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мероприятий, направленных на продвижение территории муниципального образования (привлечение инвесторов на территорию муниципального образования) </a:t>
            </a:r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Развитие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молодежного предпринимательства –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«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Школа бизнеса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Оказание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информационной поддержки субъектам малого и среднего предпринимательства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Пропаганда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и популяризация предпринимательской деятельности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: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712995"/>
            <a:ext cx="777686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проведение  постоянной выставки «Виртуальная выставка бизнеса Асбеста» в рамках инвестиционного портала Асбестовского городского округа </a:t>
            </a:r>
            <a:r>
              <a:rPr lang="ru-RU" sz="1700" u="sng" dirty="0" smtClean="0">
                <a:solidFill>
                  <a:schemeClr val="tx2"/>
                </a:solidFill>
                <a:ea typeface="Times New Roman"/>
              </a:rPr>
              <a:t>asbestinvest.ru</a:t>
            </a:r>
            <a:endParaRPr lang="ru-RU" sz="1700" u="sng" dirty="0">
              <a:solidFill>
                <a:schemeClr val="tx2"/>
              </a:solidFill>
              <a:ea typeface="Times New Roman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проведение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информационных семинаров в целях поддержки субъектов малого и среднего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предпринимательства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ea typeface="Times New Roman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проведение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форума в честь Дня российского предпринимательства с проведением мастер-классов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30869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76746"/>
              </p:ext>
            </p:extLst>
          </p:nvPr>
        </p:nvGraphicFramePr>
        <p:xfrm>
          <a:off x="179512" y="332657"/>
          <a:ext cx="8856984" cy="590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3384376"/>
              </a:tblGrid>
              <a:tr h="621581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Планируемые результаты мероприятий муниципальной программы в 2016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Целевые показатели</a:t>
                      </a:r>
                      <a:endParaRPr lang="ru-RU" dirty="0"/>
                    </a:p>
                  </a:txBody>
                  <a:tcPr/>
                </a:tc>
              </a:tr>
              <a:tr h="892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Calibri"/>
                          <a:cs typeface="Times New Roman"/>
                        </a:rPr>
                        <a:t>Сформирована база данных инвестиционных площадок, расположенных на территории муниципального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</a:rPr>
                        <a:t>не менее 30 объектов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</a:rPr>
                        <a:t>в Базе данных инвестиционных площадок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48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Calibri"/>
                          <a:cs typeface="Times New Roman"/>
                        </a:rPr>
                        <a:t>Разработаны бизнес-планы, актуальные для территории Асбестовского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Calibri"/>
                          <a:cs typeface="Times New Roman"/>
                        </a:rPr>
                        <a:t> городского округа</a:t>
                      </a:r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</a:rPr>
                        <a:t>не менее 10 бизнес-планов</a:t>
                      </a:r>
                    </a:p>
                  </a:txBody>
                  <a:tcPr/>
                </a:tc>
              </a:tr>
              <a:tr h="742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Calibri"/>
                          <a:cs typeface="Times New Roman"/>
                        </a:rPr>
                        <a:t>Проведены мероприятия, направленные на продвижение территории Асбестовского городского округа, привлечены инвесторы на территорию муниципального образования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</a:rPr>
                        <a:t>Реализация не менее 3 бизнес-планов (подписано инвестиционное соглашение)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libri"/>
                      </a:endParaRPr>
                    </a:p>
                  </a:txBody>
                  <a:tcPr/>
                </a:tc>
              </a:tr>
              <a:tr h="7098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Привлечены участники программы «Школа бизнеса» из числа школьников и студентов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не менее 80 участников </a:t>
                      </a:r>
                    </a:p>
                    <a:p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722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Зарегистрированы субъекты малого предпринимательства из числа участников программы «Школа бизнеса», защитивших бизнес-планы, в 2016 и 2017 годах</a:t>
                      </a:r>
                    </a:p>
                    <a:p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не менее 4 субъектов малого предпринимательства </a:t>
                      </a:r>
                    </a:p>
                    <a:p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1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85373"/>
              </p:ext>
            </p:extLst>
          </p:nvPr>
        </p:nvGraphicFramePr>
        <p:xfrm>
          <a:off x="179512" y="332656"/>
          <a:ext cx="8856984" cy="5913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3384376"/>
              </a:tblGrid>
              <a:tr h="577113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Планируемые результаты мероприятий муниципальной программы в 2016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Целевые показатели</a:t>
                      </a:r>
                      <a:endParaRPr lang="ru-RU" dirty="0"/>
                    </a:p>
                  </a:txBody>
                  <a:tcPr/>
                </a:tc>
              </a:tr>
              <a:tr h="216823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/>
                        </a:rPr>
                        <a:t>Оказана информационная поддержки субъектам малого и среднего предпринимательства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Times New Roman"/>
                        </a:rPr>
                        <a:t>Обеспечение функционирования информационного ресурса, содержащего полный объем информации, необходимой для развития малого и среднего предпринимательства на территории муниципального образования</a:t>
                      </a:r>
                    </a:p>
                  </a:txBody>
                  <a:tcPr/>
                </a:tc>
              </a:tr>
              <a:tr h="108732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/>
                        </a:rPr>
                        <a:t>Проведена  постоянная выставка «Виртуальная выставка бизнеса Асбеста» в рамках инвестиционного портала Асбестовского городского округа </a:t>
                      </a:r>
                      <a:r>
                        <a:rPr lang="ru-RU" sz="1600" u="sng" dirty="0" smtClean="0">
                          <a:solidFill>
                            <a:schemeClr val="tx2"/>
                          </a:solidFill>
                          <a:ea typeface="Times New Roman"/>
                        </a:rPr>
                        <a:t>asbestinvest.ru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Times New Roman"/>
                        </a:rPr>
                        <a:t>не менее 30 участников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  <a:tr h="529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/>
                        </a:rPr>
                        <a:t>Проведены информационные семинары в целях поддержки субъектов малого и среднего предпринимательства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Times New Roman"/>
                        </a:rPr>
                        <a:t>не менее 60 участников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  <a:tr h="1194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/>
                        </a:rPr>
                        <a:t>Проведен форум в честь Дня российского предпринимательства с проведением мастер-классов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Times New Roman"/>
                        </a:rPr>
                        <a:t>не менее 100 участников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15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72819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0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</p:spPr>
      </p:pic>
    </p:spTree>
    <p:extLst>
      <p:ext uri="{BB962C8B-B14F-4D97-AF65-F5344CB8AC3E}">
        <p14:creationId xmlns:p14="http://schemas.microsoft.com/office/powerpoint/2010/main" val="129422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508706" y="2492896"/>
            <a:ext cx="0" cy="18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10146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Организационная структура Асбестовского муниципального фонда поддержки малого предпринимательства</a:t>
            </a:r>
            <a:endParaRPr lang="ru-RU" sz="2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2663" y="1844824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Исполнительный директор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732003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бухгалтерского сопровождения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4732003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микро-финансирования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4732003"/>
            <a:ext cx="1584176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Юридический отдел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3508" y="4725144"/>
            <a:ext cx="1476164" cy="79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Бизнес-инкубатор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4724830"/>
            <a:ext cx="1698313" cy="792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мероприятий поддержки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1590" y="4293096"/>
            <a:ext cx="7290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55" y="429278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172400" y="429278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23" idx="0"/>
          </p:cNvCxnSpPr>
          <p:nvPr/>
        </p:nvCxnSpPr>
        <p:spPr>
          <a:xfrm>
            <a:off x="2483768" y="4293096"/>
            <a:ext cx="0" cy="438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2" idx="0"/>
          </p:cNvCxnSpPr>
          <p:nvPr/>
        </p:nvCxnSpPr>
        <p:spPr>
          <a:xfrm>
            <a:off x="4283968" y="4293096"/>
            <a:ext cx="0" cy="438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2" idx="0"/>
          </p:cNvCxnSpPr>
          <p:nvPr/>
        </p:nvCxnSpPr>
        <p:spPr>
          <a:xfrm flipV="1">
            <a:off x="6228184" y="4293096"/>
            <a:ext cx="0" cy="438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779912" y="3411565"/>
            <a:ext cx="728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26995" y="3789039"/>
            <a:ext cx="728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526995" y="2998645"/>
            <a:ext cx="728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835696" y="2998645"/>
            <a:ext cx="1937132" cy="82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Заместитель исполнительного директора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04274" y="2643373"/>
            <a:ext cx="174399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Главный бухгалтер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08725" y="3465003"/>
            <a:ext cx="173953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Главный инженер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21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42291" y="1412776"/>
            <a:ext cx="5400600" cy="5338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4BACC6"/>
                </a:solidFill>
              </a:rPr>
              <a:t>Основные направления деятельности </a:t>
            </a:r>
            <a:r>
              <a:rPr lang="ru-RU" sz="2800" b="1" dirty="0" smtClean="0">
                <a:solidFill>
                  <a:srgbClr val="4BACC6"/>
                </a:solidFill>
              </a:rPr>
              <a:t>Фонда в </a:t>
            </a:r>
            <a:r>
              <a:rPr lang="ru-RU" sz="2800" b="1" dirty="0">
                <a:solidFill>
                  <a:srgbClr val="4BACC6"/>
                </a:solidFill>
              </a:rPr>
              <a:t>2015 году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13844" y="2765055"/>
            <a:ext cx="2175807" cy="2068746"/>
            <a:chOff x="3486211" y="2793559"/>
            <a:chExt cx="2175807" cy="2068746"/>
          </a:xfrm>
        </p:grpSpPr>
        <p:sp>
          <p:nvSpPr>
            <p:cNvPr id="6" name="Полилиния 5"/>
            <p:cNvSpPr/>
            <p:nvPr/>
          </p:nvSpPr>
          <p:spPr>
            <a:xfrm>
              <a:off x="3977282" y="3268464"/>
              <a:ext cx="1189434" cy="1189434"/>
            </a:xfrm>
            <a:custGeom>
              <a:avLst/>
              <a:gdLst>
                <a:gd name="connsiteX0" fmla="*/ 0 w 1189434"/>
                <a:gd name="connsiteY0" fmla="*/ 594717 h 1189434"/>
                <a:gd name="connsiteX1" fmla="*/ 594717 w 1189434"/>
                <a:gd name="connsiteY1" fmla="*/ 0 h 1189434"/>
                <a:gd name="connsiteX2" fmla="*/ 1189434 w 1189434"/>
                <a:gd name="connsiteY2" fmla="*/ 594717 h 1189434"/>
                <a:gd name="connsiteX3" fmla="*/ 594717 w 1189434"/>
                <a:gd name="connsiteY3" fmla="*/ 1189434 h 1189434"/>
                <a:gd name="connsiteX4" fmla="*/ 0 w 1189434"/>
                <a:gd name="connsiteY4" fmla="*/ 594717 h 11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434" h="1189434">
                  <a:moveTo>
                    <a:pt x="0" y="594717"/>
                  </a:moveTo>
                  <a:cubicBezTo>
                    <a:pt x="0" y="266264"/>
                    <a:pt x="266264" y="0"/>
                    <a:pt x="594717" y="0"/>
                  </a:cubicBezTo>
                  <a:cubicBezTo>
                    <a:pt x="923170" y="0"/>
                    <a:pt x="1189434" y="266264"/>
                    <a:pt x="1189434" y="594717"/>
                  </a:cubicBezTo>
                  <a:cubicBezTo>
                    <a:pt x="1189434" y="923170"/>
                    <a:pt x="923170" y="1189434"/>
                    <a:pt x="594717" y="1189434"/>
                  </a:cubicBezTo>
                  <a:cubicBezTo>
                    <a:pt x="266264" y="1189434"/>
                    <a:pt x="0" y="923170"/>
                    <a:pt x="0" y="5947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129" tIns="202129" rIns="202129" bIns="20212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  <p:sp>
          <p:nvSpPr>
            <p:cNvPr id="7" name="Полилиния 6"/>
            <p:cNvSpPr/>
            <p:nvPr/>
          </p:nvSpPr>
          <p:spPr>
            <a:xfrm rot="16200000">
              <a:off x="4386874" y="2776481"/>
              <a:ext cx="370251" cy="404407"/>
            </a:xfrm>
            <a:custGeom>
              <a:avLst/>
              <a:gdLst>
                <a:gd name="connsiteX0" fmla="*/ 0 w 252118"/>
                <a:gd name="connsiteY0" fmla="*/ 80881 h 404407"/>
                <a:gd name="connsiteX1" fmla="*/ 126059 w 252118"/>
                <a:gd name="connsiteY1" fmla="*/ 80881 h 404407"/>
                <a:gd name="connsiteX2" fmla="*/ 126059 w 252118"/>
                <a:gd name="connsiteY2" fmla="*/ 0 h 404407"/>
                <a:gd name="connsiteX3" fmla="*/ 252118 w 252118"/>
                <a:gd name="connsiteY3" fmla="*/ 202204 h 404407"/>
                <a:gd name="connsiteX4" fmla="*/ 126059 w 252118"/>
                <a:gd name="connsiteY4" fmla="*/ 404407 h 404407"/>
                <a:gd name="connsiteX5" fmla="*/ 126059 w 252118"/>
                <a:gd name="connsiteY5" fmla="*/ 323526 h 404407"/>
                <a:gd name="connsiteX6" fmla="*/ 0 w 252118"/>
                <a:gd name="connsiteY6" fmla="*/ 323526 h 404407"/>
                <a:gd name="connsiteX7" fmla="*/ 0 w 252118"/>
                <a:gd name="connsiteY7" fmla="*/ 80881 h 4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118" h="404407">
                  <a:moveTo>
                    <a:pt x="0" y="80881"/>
                  </a:moveTo>
                  <a:lnTo>
                    <a:pt x="126059" y="80881"/>
                  </a:lnTo>
                  <a:lnTo>
                    <a:pt x="126059" y="0"/>
                  </a:lnTo>
                  <a:lnTo>
                    <a:pt x="252118" y="202204"/>
                  </a:lnTo>
                  <a:lnTo>
                    <a:pt x="126059" y="404407"/>
                  </a:lnTo>
                  <a:lnTo>
                    <a:pt x="126059" y="323526"/>
                  </a:lnTo>
                  <a:lnTo>
                    <a:pt x="0" y="323526"/>
                  </a:lnTo>
                  <a:lnTo>
                    <a:pt x="0" y="808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0881" rIns="75636" bIns="808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9" name="Полилиния 8"/>
            <p:cNvSpPr/>
            <p:nvPr/>
          </p:nvSpPr>
          <p:spPr>
            <a:xfrm rot="531804">
              <a:off x="5270536" y="3908401"/>
              <a:ext cx="391482" cy="404407"/>
            </a:xfrm>
            <a:custGeom>
              <a:avLst/>
              <a:gdLst>
                <a:gd name="connsiteX0" fmla="*/ 0 w 252118"/>
                <a:gd name="connsiteY0" fmla="*/ 80881 h 404407"/>
                <a:gd name="connsiteX1" fmla="*/ 126059 w 252118"/>
                <a:gd name="connsiteY1" fmla="*/ 80881 h 404407"/>
                <a:gd name="connsiteX2" fmla="*/ 126059 w 252118"/>
                <a:gd name="connsiteY2" fmla="*/ 0 h 404407"/>
                <a:gd name="connsiteX3" fmla="*/ 252118 w 252118"/>
                <a:gd name="connsiteY3" fmla="*/ 202204 h 404407"/>
                <a:gd name="connsiteX4" fmla="*/ 126059 w 252118"/>
                <a:gd name="connsiteY4" fmla="*/ 404407 h 404407"/>
                <a:gd name="connsiteX5" fmla="*/ 126059 w 252118"/>
                <a:gd name="connsiteY5" fmla="*/ 323526 h 404407"/>
                <a:gd name="connsiteX6" fmla="*/ 0 w 252118"/>
                <a:gd name="connsiteY6" fmla="*/ 323526 h 404407"/>
                <a:gd name="connsiteX7" fmla="*/ 0 w 252118"/>
                <a:gd name="connsiteY7" fmla="*/ 80881 h 4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118" h="404407">
                  <a:moveTo>
                    <a:pt x="0" y="80881"/>
                  </a:moveTo>
                  <a:lnTo>
                    <a:pt x="126059" y="80881"/>
                  </a:lnTo>
                  <a:lnTo>
                    <a:pt x="126059" y="0"/>
                  </a:lnTo>
                  <a:lnTo>
                    <a:pt x="252118" y="202204"/>
                  </a:lnTo>
                  <a:lnTo>
                    <a:pt x="126059" y="404407"/>
                  </a:lnTo>
                  <a:lnTo>
                    <a:pt x="126059" y="323526"/>
                  </a:lnTo>
                  <a:lnTo>
                    <a:pt x="0" y="323526"/>
                  </a:lnTo>
                  <a:lnTo>
                    <a:pt x="0" y="808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0881" rIns="75635" bIns="8088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1" name="Полилиния 10"/>
            <p:cNvSpPr/>
            <p:nvPr/>
          </p:nvSpPr>
          <p:spPr>
            <a:xfrm rot="3128577">
              <a:off x="4829293" y="4458099"/>
              <a:ext cx="404004" cy="404407"/>
            </a:xfrm>
            <a:custGeom>
              <a:avLst/>
              <a:gdLst>
                <a:gd name="connsiteX0" fmla="*/ 0 w 252118"/>
                <a:gd name="connsiteY0" fmla="*/ 80881 h 404407"/>
                <a:gd name="connsiteX1" fmla="*/ 126059 w 252118"/>
                <a:gd name="connsiteY1" fmla="*/ 80881 h 404407"/>
                <a:gd name="connsiteX2" fmla="*/ 126059 w 252118"/>
                <a:gd name="connsiteY2" fmla="*/ 0 h 404407"/>
                <a:gd name="connsiteX3" fmla="*/ 252118 w 252118"/>
                <a:gd name="connsiteY3" fmla="*/ 202204 h 404407"/>
                <a:gd name="connsiteX4" fmla="*/ 126059 w 252118"/>
                <a:gd name="connsiteY4" fmla="*/ 404407 h 404407"/>
                <a:gd name="connsiteX5" fmla="*/ 126059 w 252118"/>
                <a:gd name="connsiteY5" fmla="*/ 323526 h 404407"/>
                <a:gd name="connsiteX6" fmla="*/ 0 w 252118"/>
                <a:gd name="connsiteY6" fmla="*/ 323526 h 404407"/>
                <a:gd name="connsiteX7" fmla="*/ 0 w 252118"/>
                <a:gd name="connsiteY7" fmla="*/ 80881 h 4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118" h="404407">
                  <a:moveTo>
                    <a:pt x="0" y="80881"/>
                  </a:moveTo>
                  <a:lnTo>
                    <a:pt x="126059" y="80881"/>
                  </a:lnTo>
                  <a:lnTo>
                    <a:pt x="126059" y="0"/>
                  </a:lnTo>
                  <a:lnTo>
                    <a:pt x="252118" y="202204"/>
                  </a:lnTo>
                  <a:lnTo>
                    <a:pt x="126059" y="404407"/>
                  </a:lnTo>
                  <a:lnTo>
                    <a:pt x="126059" y="323526"/>
                  </a:lnTo>
                  <a:lnTo>
                    <a:pt x="0" y="323526"/>
                  </a:lnTo>
                  <a:lnTo>
                    <a:pt x="0" y="808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80880" rIns="75634" bIns="80882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3" name="Полилиния 12"/>
            <p:cNvSpPr/>
            <p:nvPr/>
          </p:nvSpPr>
          <p:spPr>
            <a:xfrm rot="20906707">
              <a:off x="3486211" y="3909634"/>
              <a:ext cx="413042" cy="404408"/>
            </a:xfrm>
            <a:custGeom>
              <a:avLst/>
              <a:gdLst>
                <a:gd name="connsiteX0" fmla="*/ 0 w 252118"/>
                <a:gd name="connsiteY0" fmla="*/ 80881 h 404407"/>
                <a:gd name="connsiteX1" fmla="*/ 126059 w 252118"/>
                <a:gd name="connsiteY1" fmla="*/ 80881 h 404407"/>
                <a:gd name="connsiteX2" fmla="*/ 126059 w 252118"/>
                <a:gd name="connsiteY2" fmla="*/ 0 h 404407"/>
                <a:gd name="connsiteX3" fmla="*/ 252118 w 252118"/>
                <a:gd name="connsiteY3" fmla="*/ 202204 h 404407"/>
                <a:gd name="connsiteX4" fmla="*/ 126059 w 252118"/>
                <a:gd name="connsiteY4" fmla="*/ 404407 h 404407"/>
                <a:gd name="connsiteX5" fmla="*/ 126059 w 252118"/>
                <a:gd name="connsiteY5" fmla="*/ 323526 h 404407"/>
                <a:gd name="connsiteX6" fmla="*/ 0 w 252118"/>
                <a:gd name="connsiteY6" fmla="*/ 323526 h 404407"/>
                <a:gd name="connsiteX7" fmla="*/ 0 w 252118"/>
                <a:gd name="connsiteY7" fmla="*/ 80881 h 4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118" h="404407">
                  <a:moveTo>
                    <a:pt x="252117" y="323526"/>
                  </a:moveTo>
                  <a:lnTo>
                    <a:pt x="126059" y="323526"/>
                  </a:lnTo>
                  <a:lnTo>
                    <a:pt x="126059" y="404407"/>
                  </a:lnTo>
                  <a:lnTo>
                    <a:pt x="1" y="202203"/>
                  </a:lnTo>
                  <a:lnTo>
                    <a:pt x="126059" y="0"/>
                  </a:lnTo>
                  <a:lnTo>
                    <a:pt x="126059" y="80881"/>
                  </a:lnTo>
                  <a:lnTo>
                    <a:pt x="252117" y="80881"/>
                  </a:lnTo>
                  <a:lnTo>
                    <a:pt x="252117" y="32352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35" tIns="80882" rIns="1" bIns="8088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sp>
        <p:nvSpPr>
          <p:cNvPr id="19" name="Полилиния 18"/>
          <p:cNvSpPr/>
          <p:nvPr/>
        </p:nvSpPr>
        <p:spPr>
          <a:xfrm rot="19455464">
            <a:off x="5162569" y="3122148"/>
            <a:ext cx="380784" cy="404407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0881" rIns="75636" bIns="808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20" name="Полилиния 19"/>
          <p:cNvSpPr/>
          <p:nvPr/>
        </p:nvSpPr>
        <p:spPr>
          <a:xfrm rot="12926858">
            <a:off x="3671429" y="3128008"/>
            <a:ext cx="401647" cy="404407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0881" rIns="75636" bIns="808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21" name="Полилиния 20"/>
          <p:cNvSpPr/>
          <p:nvPr/>
        </p:nvSpPr>
        <p:spPr>
          <a:xfrm rot="6995840">
            <a:off x="4022401" y="4462942"/>
            <a:ext cx="400565" cy="404407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0881" rIns="75636" bIns="808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7748" y="819677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Информационная поддержка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96136" y="2038614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Пропаганда и популяризация предпринима-тельской деятельности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81718" y="2068411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Консалтинг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01836" y="5229200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Бизнес-инкубатор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2912" y="5229200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Реализация меропри-ятий Свердловского областного фонда поддержки предпринимательства</a:t>
            </a:r>
            <a:endParaRPr lang="ru-RU" sz="15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50895" y="3668915"/>
            <a:ext cx="2267199" cy="1358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Реализация меропри-ятий муниципальной программы поддержки предпринимательства</a:t>
            </a:r>
            <a:endParaRPr lang="ru-RU" sz="15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40152" y="3633450"/>
            <a:ext cx="2268000" cy="13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Микрофинанси-рование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178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>Консалтинг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14730"/>
              </p:ext>
            </p:extLst>
          </p:nvPr>
        </p:nvGraphicFramePr>
        <p:xfrm>
          <a:off x="683568" y="764705"/>
          <a:ext cx="7920880" cy="5554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0684"/>
                <a:gridCol w="1760196"/>
              </a:tblGrid>
              <a:tr h="235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 Консультационные 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услуги 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371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3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По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инструментам поддержки предпринимательства в Свердловской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области и Асбестовском</a:t>
                      </a:r>
                      <a:r>
                        <a:rPr lang="ru-RU" sz="1400" u="none" strike="noStrike" baseline="0" dirty="0" smtClean="0">
                          <a:effectLst/>
                          <a:latin typeface="+mn-lt"/>
                        </a:rPr>
                        <a:t> городском округе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Финансовые (по бизнес-планированию, ресурсам)</a:t>
                      </a:r>
                      <a:endParaRPr lang="ru-RU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38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0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По маркетингу и рекламе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33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По бухгалтерии и налогообложению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150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24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По юридическим вопросам с подбором нормативных документов, включая консультации по кадровым вопросам</a:t>
                      </a:r>
                      <a:endParaRPr lang="ru-RU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131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 Бухгалтерские услуги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2376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8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Комплексное (абонентское) бухгалтерское обслуживание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Разовая подготовка отчетов (в ПФ, МНС, ФСС и проч.)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748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Разовая подготовка документов (счетов,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платежных поручений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квитанций в СБ РФ)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486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Заполнение налоговых деклараций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277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Отправка отчетов через интернет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842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   Юридические  </a:t>
                      </a:r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услуги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Разовая подготовка документов (договоров, исковых заявлений и проч.)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37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Регистрация/Закрытие предприятия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Представительство в суде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00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Итого: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2791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638132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клиентов: 644 (из них 387 СМП)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63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>Микрофинансирование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1368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300" dirty="0" smtClean="0"/>
              <a:t>В 2015 году было предоставлено 34 займа 26 субъектам малого предпринимательства на общую сумму 17 832 тысяч рублей.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r>
              <a:rPr lang="ru-RU" sz="2300" dirty="0" smtClean="0"/>
              <a:t>Средняя процентная ставка 27,329%</a:t>
            </a:r>
            <a:endParaRPr lang="ru-RU" sz="23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636"/>
              </p:ext>
            </p:extLst>
          </p:nvPr>
        </p:nvGraphicFramePr>
        <p:xfrm>
          <a:off x="1043608" y="2996952"/>
          <a:ext cx="6840760" cy="2455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590"/>
                <a:gridCol w="1520170"/>
              </a:tblGrid>
              <a:tr h="485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    Категории</a:t>
                      </a:r>
                      <a:r>
                        <a:rPr lang="ru-RU" sz="1800" b="1" u="none" strike="noStrike" baseline="0" dirty="0" smtClean="0">
                          <a:effectLst/>
                          <a:latin typeface="+mn-lt"/>
                        </a:rPr>
                        <a:t> займов по предоставленной сумме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</a:rPr>
                        <a:t>Количество займов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   до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+mn-lt"/>
                        </a:rPr>
                        <a:t> 149 000 руб.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37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  от 150 000 до 299 000 руб.</a:t>
                      </a:r>
                      <a:endParaRPr lang="ru-RU" sz="18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8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  от 300 000 до 599 000 руб.</a:t>
                      </a:r>
                      <a:endParaRPr lang="ru-RU" sz="180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3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  от 600 000 до 1 000 000 руб.</a:t>
                      </a:r>
                      <a:endParaRPr lang="ru-RU" sz="180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29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свыше 1 000 000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18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5"/>
                </a:solidFill>
              </a:rPr>
              <a:t>Бизнес-инкубатор</a:t>
            </a:r>
            <a:endParaRPr lang="ru-RU" sz="4000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9697"/>
              </p:ext>
            </p:extLst>
          </p:nvPr>
        </p:nvGraphicFramePr>
        <p:xfrm>
          <a:off x="683568" y="1412776"/>
          <a:ext cx="7704856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688"/>
                <a:gridCol w="1941168"/>
              </a:tblGrid>
              <a:tr h="1062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Общая площадь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2903 кв.м.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Площадь офисных и производственных помещений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1694</a:t>
                      </a:r>
                      <a:r>
                        <a:rPr lang="ru-RU" sz="2800" dirty="0" smtClean="0"/>
                        <a:t> кв.м.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Количество офисных и производственных помещений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53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6211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Количество резидентов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50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3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Информационная поддержка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2811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05065"/>
            <a:ext cx="4032448" cy="266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Портал малого и среднего предпринимательства Асбестовского городского округа</a:t>
            </a:r>
            <a:endParaRPr lang="en-US" dirty="0" smtClean="0">
              <a:solidFill>
                <a:schemeClr val="accent5"/>
              </a:solidFill>
            </a:endParaRPr>
          </a:p>
          <a:p>
            <a:pPr algn="ctr"/>
            <a:endParaRPr lang="ru-RU" dirty="0" smtClean="0">
              <a:solidFill>
                <a:schemeClr val="accent5"/>
              </a:solidFill>
            </a:endParaRPr>
          </a:p>
          <a:p>
            <a:pPr algn="ctr"/>
            <a:r>
              <a:rPr lang="en-US" u="sng" dirty="0">
                <a:solidFill>
                  <a:schemeClr val="tx2"/>
                </a:solidFill>
              </a:rPr>
              <a:t>p</a:t>
            </a:r>
            <a:r>
              <a:rPr lang="en-US" u="sng" dirty="0" smtClean="0">
                <a:solidFill>
                  <a:schemeClr val="tx2"/>
                </a:solidFill>
              </a:rPr>
              <a:t>mpasb.ru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мероприятиях, проводимых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СМСП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Инструменты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поддержки СМСП в Асбестовском ГО и Свердловской области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Прочая информация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актуальная для СМСП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Асбестовского ГО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005065"/>
            <a:ext cx="4104456" cy="266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Инвестиционный портал Асбестовского городского округа</a:t>
            </a:r>
          </a:p>
          <a:p>
            <a:pPr algn="ctr"/>
            <a:endParaRPr lang="ru-RU" dirty="0">
              <a:solidFill>
                <a:schemeClr val="accent5"/>
              </a:solidFill>
            </a:endParaRPr>
          </a:p>
          <a:p>
            <a:pPr algn="ctr"/>
            <a:r>
              <a:rPr lang="en-US" u="sng" dirty="0" smtClean="0">
                <a:solidFill>
                  <a:schemeClr val="tx2"/>
                </a:solidFill>
              </a:rPr>
              <a:t>asbestinvest.ru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Информация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городе, статистика и аналитика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Государственное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муниципальное имущество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Инвестиционные площадки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Виртуальная выставка малого бизнеса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C:\Users\kaa\Desktop\gf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0445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6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700808"/>
            <a:ext cx="8280920" cy="4968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Тренинг </a:t>
            </a: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для начинающих предпринимателей «Начни своё дело»:</a:t>
            </a:r>
          </a:p>
          <a:p>
            <a:pPr lvl="0"/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Всего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было организовано 4 группы,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 которых приняли участие 45 человек.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20 из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них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 процессе обучения зарегистрировали ИП, 2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получили гранты.</a:t>
            </a:r>
          </a:p>
          <a:p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Консультации:</a:t>
            </a:r>
          </a:p>
          <a:p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Асбестовского фонда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проводят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консультации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13 темам:</a:t>
            </a:r>
          </a:p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порядок предоставления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микрозаймов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и порядок предоставления грантов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начинающим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предпринимателям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и порядок предоставления субсидии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модернизацию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предоставления поручительства по банковскому кредиту и по банковской гарантии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льготного инвестиционного кредитования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Оформление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трудовых отношений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Трудовой договор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рыночных предложений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бизнес-проекта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 организационно-правовой формы: ИП или ООО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налогообложения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Правила ведения книги доходов и расходов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 контрольно-кассовой техники</a:t>
            </a:r>
          </a:p>
          <a:p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2015 году  в рамках данного мероприятия проведено  192 консультации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СМСП.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85248"/>
            <a:ext cx="8280920" cy="1415560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pPr algn="ctr"/>
            <a:r>
              <a:rPr lang="ru-RU" sz="2800" dirty="0" smtClean="0"/>
              <a:t>Реализация </a:t>
            </a:r>
            <a:r>
              <a:rPr lang="ru-RU" sz="2800" dirty="0"/>
              <a:t>мероприятий </a:t>
            </a:r>
            <a:endParaRPr lang="en-US" sz="2800" dirty="0" smtClean="0"/>
          </a:p>
          <a:p>
            <a:pPr algn="ctr"/>
            <a:r>
              <a:rPr lang="ru-RU" sz="2800" dirty="0" smtClean="0"/>
              <a:t>Свердловского </a:t>
            </a:r>
            <a:r>
              <a:rPr lang="ru-RU" sz="2800" dirty="0"/>
              <a:t>областного фонда </a:t>
            </a:r>
            <a:endParaRPr lang="en-US" sz="2800" dirty="0" smtClean="0"/>
          </a:p>
          <a:p>
            <a:pPr algn="ctr"/>
            <a:r>
              <a:rPr lang="ru-RU" sz="2800" dirty="0" smtClean="0"/>
              <a:t>поддержки предпринимательства в 2015 г.</a:t>
            </a:r>
            <a:endParaRPr lang="ru-RU" sz="2800" dirty="0"/>
          </a:p>
        </p:txBody>
      </p:sp>
      <p:pic>
        <p:nvPicPr>
          <p:cNvPr id="3074" name="Picture 2" descr="C:\Users\kaa\Desktop\инфраструктура поддержки  С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579"/>
            <a:ext cx="1008112" cy="142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13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953</Words>
  <Application>Microsoft Office PowerPoint</Application>
  <PresentationFormat>Экран (4:3)</PresentationFormat>
  <Paragraphs>183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Асбестовский муниципальный фонд поддержки малого предпринимательства</vt:lpstr>
      <vt:lpstr>Презентация PowerPoint</vt:lpstr>
      <vt:lpstr>Организационная структура Асбестовского муниципального фонда поддержки малого предпринимательства</vt:lpstr>
      <vt:lpstr>Основные направления деятельности Фонда в 2015 году</vt:lpstr>
      <vt:lpstr>Консалтинг</vt:lpstr>
      <vt:lpstr>Микрофинансирование</vt:lpstr>
      <vt:lpstr>Бизнес-инкубатор</vt:lpstr>
      <vt:lpstr>Информационная поддержка</vt:lpstr>
      <vt:lpstr>Презентация PowerPoint</vt:lpstr>
      <vt:lpstr>Презентация PowerPoint</vt:lpstr>
      <vt:lpstr>Планируемые направления деятельности Фонда в 2016 году</vt:lpstr>
      <vt:lpstr>Мероприятия муниципальной программы поддержки предпринимательства, запланированные на 2016 год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Асбестовский муниципальный фонд поддержки малого предпринимательства</dc:title>
  <dc:creator>Колосова Анна Александровна</dc:creator>
  <cp:lastModifiedBy>Ларионов Сергей Валентинович</cp:lastModifiedBy>
  <cp:revision>66</cp:revision>
  <cp:lastPrinted>2016-03-09T09:16:43Z</cp:lastPrinted>
  <dcterms:created xsi:type="dcterms:W3CDTF">2016-03-02T11:20:49Z</dcterms:created>
  <dcterms:modified xsi:type="dcterms:W3CDTF">2016-03-11T09:21:19Z</dcterms:modified>
</cp:coreProperties>
</file>